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71" r:id="rId7"/>
    <p:sldId id="269" r:id="rId8"/>
    <p:sldId id="265" r:id="rId9"/>
    <p:sldId id="275" r:id="rId10"/>
    <p:sldId id="273" r:id="rId11"/>
    <p:sldId id="272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25D3E-909F-68C3-4224-AFE643ACB21D}" v="5" dt="2023-04-22T20:54:37.329"/>
    <p1510:client id="{4B865CE3-9DC4-5EC1-DA04-2225B3AF3FAC}" v="1" dt="2023-04-22T20:57:39.915"/>
    <p1510:client id="{6B0A8612-E3E3-0E73-C17C-13A1E86EA25C}" v="122" dt="2023-04-22T20:22:03.067"/>
    <p1510:client id="{88480080-BD9A-418A-4A64-02DF5D119E6D}" v="128" dt="2023-04-22T21:25:05.361"/>
    <p1510:client id="{9A7C248E-F1B3-19CC-9527-0E8E930E601C}" v="3" dt="2023-04-22T20:34:19.344"/>
    <p1510:client id="{A8D92804-1981-4219-823D-5E1F42965F58}" v="992" dt="2023-04-22T21:57:27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15A38-4B44-4B09-985E-8EC3A45D57C4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A1895-87DC-4402-B241-9CC7644E4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9CA0-CDFC-4A95-9A07-F1E28D47F91E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5441-69E5-409C-9F7C-44AE00A9278A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37877-97D1-4BF1-8A6B-BD7BA7AE3CAD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A188-F2AF-4760-BF51-2A41014C46F7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D911-F1BF-49A2-A555-E3F1AA7AB51E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9A749-E898-455A-BC86-A4CD4BE94B7F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C1137-0705-4410-97EA-0D884CFEB9A5}" type="datetime1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14C74-4304-4B45-A168-3202C246C289}" type="datetime1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C20D7-F70A-4531-9E05-B8CBE9B2E008}" type="datetime1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EAAA-2C6E-4FA7-987B-3E99C93C69B5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5042-A1B7-41A2-A8AD-ED90A70AECD5}" type="datetime1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84B35-9514-4CFD-97DF-904838247CB4}" type="datetime1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EPM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eople In A Meeting">
            <a:extLst>
              <a:ext uri="{FF2B5EF4-FFF2-40B4-BE49-F238E27FC236}">
                <a16:creationId xmlns:a16="http://schemas.microsoft.com/office/drawing/2014/main" id="{4DAFCB9B-8254-3179-5821-0043380C3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1555"/>
            <a:ext cx="1219199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6346" y="315654"/>
            <a:ext cx="9721933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Proposal to Renovate the Engineering Workspaces at XYZ Company Headquarters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258" y="3953290"/>
            <a:ext cx="485305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Akshay Govindarajan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n-US" sz="1400">
                <a:solidFill>
                  <a:schemeClr val="bg1"/>
                </a:solidFill>
              </a:rPr>
              <a:t>Arulmani Paramasivam Kannan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n-US" sz="1400">
                <a:solidFill>
                  <a:schemeClr val="bg1"/>
                </a:solidFill>
              </a:rPr>
              <a:t>Ashwath Balaji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n-US" sz="1400">
                <a:solidFill>
                  <a:schemeClr val="bg1"/>
                </a:solidFill>
              </a:rPr>
              <a:t>D. Conor Dykeman</a:t>
            </a:r>
            <a:endParaRPr lang="en-US" sz="1400">
              <a:solidFill>
                <a:schemeClr val="bg1"/>
              </a:solidFill>
              <a:cs typeface="Calibri"/>
            </a:endParaRPr>
          </a:p>
          <a:p>
            <a:r>
              <a:rPr lang="en-US" sz="1400">
                <a:solidFill>
                  <a:schemeClr val="bg1"/>
                </a:solidFill>
              </a:rPr>
              <a:t>Shreyas Renga </a:t>
            </a:r>
            <a:r>
              <a:rPr lang="en-US" sz="1400" err="1">
                <a:solidFill>
                  <a:schemeClr val="bg1"/>
                </a:solidFill>
              </a:rPr>
              <a:t>Thiruvaranga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Raajesh</a:t>
            </a:r>
            <a:r>
              <a:rPr lang="en-US" sz="1400">
                <a:solidFill>
                  <a:schemeClr val="bg1"/>
                </a:solidFill>
              </a:rPr>
              <a:t> Kanna</a:t>
            </a:r>
            <a:endParaRPr lang="en-US" sz="14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B5B0E-8EF1-06C4-3708-9B90B390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E6EBF-C3E5-E5E3-3C53-833755D1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58" y="1967266"/>
            <a:ext cx="281692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Risk Analysis  -</a:t>
            </a:r>
            <a:br>
              <a:rPr lang="en-US" sz="2400" b="1"/>
            </a:br>
            <a:r>
              <a:rPr lang="en-US" sz="2400" b="1">
                <a:solidFill>
                  <a:srgbClr val="FFFFFF"/>
                </a:solidFill>
              </a:rPr>
              <a:t>Quantitative Analysis</a:t>
            </a:r>
            <a:endParaRPr lang="en-US" sz="2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C264-9AFD-C789-0FD7-AB366309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441746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34B68-9771-2581-28A7-A48489A6A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063" y="1090248"/>
            <a:ext cx="6779515" cy="4677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11181EE-F136-952E-E5A1-2FC513B4AFCD}"/>
              </a:ext>
            </a:extLst>
          </p:cNvPr>
          <p:cNvSpPr/>
          <p:nvPr/>
        </p:nvSpPr>
        <p:spPr>
          <a:xfrm>
            <a:off x="1028700" y="1967266"/>
            <a:ext cx="3037974" cy="2547257"/>
          </a:xfrm>
          <a:prstGeom prst="homePlat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Monitoring &amp; Control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AC739-49DE-08BA-19EA-FCA4B2DD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296192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8C9BB0-A697-1A19-FE04-AE9878AD5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630641"/>
              </p:ext>
            </p:extLst>
          </p:nvPr>
        </p:nvGraphicFramePr>
        <p:xfrm>
          <a:off x="4777316" y="1197331"/>
          <a:ext cx="6780702" cy="44610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3410">
                  <a:extLst>
                    <a:ext uri="{9D8B030D-6E8A-4147-A177-3AD203B41FA5}">
                      <a16:colId xmlns:a16="http://schemas.microsoft.com/office/drawing/2014/main" val="2311818190"/>
                    </a:ext>
                  </a:extLst>
                </a:gridCol>
                <a:gridCol w="2298646">
                  <a:extLst>
                    <a:ext uri="{9D8B030D-6E8A-4147-A177-3AD203B41FA5}">
                      <a16:colId xmlns:a16="http://schemas.microsoft.com/office/drawing/2014/main" val="1874208426"/>
                    </a:ext>
                  </a:extLst>
                </a:gridCol>
                <a:gridCol w="2298646">
                  <a:extLst>
                    <a:ext uri="{9D8B030D-6E8A-4147-A177-3AD203B41FA5}">
                      <a16:colId xmlns:a16="http://schemas.microsoft.com/office/drawing/2014/main" val="3603701682"/>
                    </a:ext>
                  </a:extLst>
                </a:gridCol>
              </a:tblGrid>
              <a:tr h="2622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6350" algn="l"/>
                        </a:tabLst>
                      </a:pPr>
                      <a:r>
                        <a:rPr lang="en-IN" sz="1300">
                          <a:effectLst/>
                        </a:rPr>
                        <a:t>Report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Due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Responsible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4031646844"/>
                  </a:ext>
                </a:extLst>
              </a:tr>
              <a:tr h="73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Progress Report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After completion of demolition and preparation 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Construction Manager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1037907062"/>
                  </a:ext>
                </a:extLst>
              </a:tr>
              <a:tr h="73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Progress Report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After completion of electrical and plumbing 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Electrical and plumbing contractors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1011377311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Progress Report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After completion of painting and flooring 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Painting and flooring contractors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4150039159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Interim Report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After completion of all major renovation 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Project Manager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3082332654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Progress Report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After completion of furniture and equipment installation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Furniture and equipment installation contractors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678100537"/>
                  </a:ext>
                </a:extLst>
              </a:tr>
              <a:tr h="49854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Progress Report 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After completion of final clean-up and inspection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Quality Control Manager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170856656"/>
                  </a:ext>
                </a:extLst>
              </a:tr>
              <a:tr h="7348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Final Report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End of the project and handover to the Engineering Department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300">
                          <a:effectLst/>
                        </a:rPr>
                        <a:t>Project Manager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7062" marR="77062" marT="0" marB="0"/>
                </a:tc>
                <a:extLst>
                  <a:ext uri="{0D108BD9-81ED-4DB2-BD59-A6C34878D82A}">
                    <a16:rowId xmlns:a16="http://schemas.microsoft.com/office/drawing/2014/main" val="2142865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19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B7E7E-9260-BF1C-EC10-83423FD1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Financial Plan &amp; Resource Allocation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E5D67-39CE-0DC1-9EBB-B8F15ED5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354287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4B37134-E877-354D-E49B-4F266059E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34155"/>
              </p:ext>
            </p:extLst>
          </p:nvPr>
        </p:nvGraphicFramePr>
        <p:xfrm>
          <a:off x="4831164" y="712067"/>
          <a:ext cx="6673004" cy="5431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077">
                  <a:extLst>
                    <a:ext uri="{9D8B030D-6E8A-4147-A177-3AD203B41FA5}">
                      <a16:colId xmlns:a16="http://schemas.microsoft.com/office/drawing/2014/main" val="1584701200"/>
                    </a:ext>
                  </a:extLst>
                </a:gridCol>
                <a:gridCol w="2672927">
                  <a:extLst>
                    <a:ext uri="{9D8B030D-6E8A-4147-A177-3AD203B41FA5}">
                      <a16:colId xmlns:a16="http://schemas.microsoft.com/office/drawing/2014/main" val="921428353"/>
                    </a:ext>
                  </a:extLst>
                </a:gridCol>
              </a:tblGrid>
              <a:tr h="7376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3300"/>
                        <a:t>Total Project Cost</a:t>
                      </a:r>
                    </a:p>
                  </a:txBody>
                  <a:tcPr marL="167640" marR="167640" marT="83820" marB="8382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09366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Renovation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/>
                        <a:t>$2,000,000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98299714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Equipment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/>
                        <a:t>$336,000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59775071"/>
                  </a:ext>
                </a:extLst>
              </a:tr>
              <a:tr h="124053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Project Consultant Costs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/>
                        <a:t>$351,000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939282276"/>
                  </a:ext>
                </a:extLst>
              </a:tr>
              <a:tr h="1240536">
                <a:tc>
                  <a:txBody>
                    <a:bodyPr/>
                    <a:lstStyle/>
                    <a:p>
                      <a:pPr algn="ctr"/>
                      <a:r>
                        <a:rPr lang="en-US" sz="3300"/>
                        <a:t>Allowance for Overages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i="1"/>
                        <a:t>*1.2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7578006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sz="3300" b="1"/>
                        <a:t>Total Budget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300" b="1"/>
                        <a:t>$3,224,400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729476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069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5E3EC-04C5-AE4C-B092-BD2EFD00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637762"/>
            <a:ext cx="2190782" cy="5576770"/>
          </a:xfrm>
        </p:spPr>
        <p:txBody>
          <a:bodyPr anchor="t">
            <a:normAutofit/>
          </a:bodyPr>
          <a:lstStyle/>
          <a:p>
            <a:r>
              <a:rPr lang="en-US" sz="3300">
                <a:solidFill>
                  <a:schemeClr val="bg1"/>
                </a:solidFill>
                <a:cs typeface="Calibri Light"/>
              </a:rPr>
              <a:t>Conclusion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69831-B6AA-C822-F724-B9AEF1FE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64252" y="6176963"/>
            <a:ext cx="1663495" cy="3135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>
                <a:solidFill>
                  <a:schemeClr val="tx1"/>
                </a:solidFill>
              </a:rPr>
              <a:t>EPM Spring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67AE-68D3-971F-382A-AFC82C23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2" y="850052"/>
            <a:ext cx="6390623" cy="532691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Remodeling and reorganization of engineering labs at XYZ corporation is crucial for the company's long-term survival amid an ever-growing competitive marketplace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Project aims to develop a cutting-edge lab that adapts to changing demands, encourages creativity and innovation, and fulfills needs of organization and workers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Success factors include excellent communication, cooperation, and flexibility among stakeholders, with continuous monitoring and management.</a:t>
            </a:r>
            <a:endParaRPr lang="en-US" sz="2200">
              <a:cs typeface="Calibri"/>
            </a:endParaRPr>
          </a:p>
          <a:p>
            <a:r>
              <a:rPr lang="en-US" sz="2200">
                <a:ea typeface="+mn-lt"/>
                <a:cs typeface="+mn-lt"/>
              </a:rPr>
              <a:t>Benefits include improved efficiency and production, satisfied customer demands, and enhanced employee engagement and satisfaction.</a:t>
            </a:r>
          </a:p>
          <a:p>
            <a:endParaRPr lang="en-US" sz="2200">
              <a:latin typeface="Times New Roman"/>
              <a:cs typeface="Times New Roman"/>
            </a:endParaRPr>
          </a:p>
          <a:p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310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D2A4-9779-E7BB-AD20-FA5AAB83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1777755"/>
            <a:ext cx="5382126" cy="250574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Phase 1: Analyze</a:t>
            </a:r>
          </a:p>
          <a:p>
            <a:pPr marL="0" indent="0">
              <a:buNone/>
            </a:pPr>
            <a:r>
              <a:rPr lang="en-US" b="1"/>
              <a:t>Phase 2: Plan</a:t>
            </a:r>
          </a:p>
          <a:p>
            <a:pPr marL="0" indent="0">
              <a:buNone/>
            </a:pPr>
            <a:r>
              <a:rPr lang="en-US" b="1"/>
              <a:t>Phase 3: Procure</a:t>
            </a:r>
          </a:p>
          <a:p>
            <a:pPr marL="0" indent="0">
              <a:buNone/>
            </a:pPr>
            <a:r>
              <a:rPr lang="en-US" b="1"/>
              <a:t>Phase 4: Implement &amp; Optimize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FAE0-6664-3B0C-0211-B0BAC6B0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08ECB-9803-13CA-6ABE-3BFEB53CD692}"/>
              </a:ext>
            </a:extLst>
          </p:cNvPr>
          <p:cNvSpPr txBox="1">
            <a:spLocks/>
          </p:cNvSpPr>
          <p:nvPr/>
        </p:nvSpPr>
        <p:spPr>
          <a:xfrm>
            <a:off x="6319220" y="1777755"/>
            <a:ext cx="5382126" cy="2367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Critical Success Factors:</a:t>
            </a:r>
          </a:p>
          <a:p>
            <a:r>
              <a:rPr lang="en-US"/>
              <a:t>Issues and needs clearly addressed </a:t>
            </a:r>
            <a:endParaRPr lang="en-US">
              <a:cs typeface="Calibri"/>
            </a:endParaRPr>
          </a:p>
          <a:p>
            <a:r>
              <a:rPr lang="en-US"/>
              <a:t>18-month timeline maintained</a:t>
            </a:r>
            <a:endParaRPr lang="en-US">
              <a:cs typeface="Calibri"/>
            </a:endParaRPr>
          </a:p>
          <a:p>
            <a:r>
              <a:rPr lang="en-US"/>
              <a:t>Day-to-day operations at XYZ are not interrupted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DF7228B-F6E6-F2CD-E4F7-5C8C6E1A5699}"/>
              </a:ext>
            </a:extLst>
          </p:cNvPr>
          <p:cNvSpPr/>
          <p:nvPr/>
        </p:nvSpPr>
        <p:spPr>
          <a:xfrm>
            <a:off x="490654" y="357903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Project Objectives</a:t>
            </a:r>
          </a:p>
        </p:txBody>
      </p:sp>
      <p:pic>
        <p:nvPicPr>
          <p:cNvPr id="1026" name="Picture 2" descr="1,443 Hit Your Target Images, Stock Photos &amp; Vectors | Shutterstock">
            <a:extLst>
              <a:ext uri="{FF2B5EF4-FFF2-40B4-BE49-F238E27FC236}">
                <a16:creationId xmlns:a16="http://schemas.microsoft.com/office/drawing/2014/main" id="{7A306963-E77E-018B-5287-5A983D879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93" b="76021" l="47876" r="91403">
                        <a14:foregroundMark x1="71861" y1="17500" x2="71861" y2="1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35" t="9840" r="3156" b="16626"/>
          <a:stretch/>
        </p:blipFill>
        <p:spPr bwMode="auto">
          <a:xfrm>
            <a:off x="4234162" y="3900582"/>
            <a:ext cx="3277236" cy="26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2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E6EBF-C3E5-E5E3-3C53-833755D1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Organizational Structures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68C1E-AE34-EAF0-6B71-9AC98FF90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79" y="444376"/>
            <a:ext cx="6821999" cy="596924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C264-9AFD-C789-0FD7-AB366309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441746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C26F81-AA44-C620-B3C1-E77CCC986C65}"/>
              </a:ext>
            </a:extLst>
          </p:cNvPr>
          <p:cNvSpPr/>
          <p:nvPr/>
        </p:nvSpPr>
        <p:spPr>
          <a:xfrm>
            <a:off x="6689558" y="3356811"/>
            <a:ext cx="1720516" cy="169645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C07F-6A69-296A-AC7E-D8D975C9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2EC25A6-5045-9C23-C516-B9485F52E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84107"/>
            <a:ext cx="10972800" cy="3915141"/>
          </a:xfrm>
          <a:prstGeom prst="rect">
            <a:avLst/>
          </a:prstGeom>
          <a:ln w="9525">
            <a:solidFill>
              <a:srgbClr val="1E8BCD"/>
            </a:solidFill>
            <a:prstDash val="solid"/>
          </a:ln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3BA16B9-5CC0-9F83-2630-1D84636115B1}"/>
              </a:ext>
            </a:extLst>
          </p:cNvPr>
          <p:cNvSpPr/>
          <p:nvPr/>
        </p:nvSpPr>
        <p:spPr>
          <a:xfrm>
            <a:off x="596298" y="298985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Implementation Plan – Work Breakdown Structure</a:t>
            </a:r>
          </a:p>
        </p:txBody>
      </p:sp>
    </p:spTree>
    <p:extLst>
      <p:ext uri="{BB962C8B-B14F-4D97-AF65-F5344CB8AC3E}">
        <p14:creationId xmlns:p14="http://schemas.microsoft.com/office/powerpoint/2010/main" val="164995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C07F-6A69-296A-AC7E-D8D975C9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3BA16B9-5CC0-9F83-2630-1D84636115B1}"/>
              </a:ext>
            </a:extLst>
          </p:cNvPr>
          <p:cNvSpPr/>
          <p:nvPr/>
        </p:nvSpPr>
        <p:spPr>
          <a:xfrm>
            <a:off x="596298" y="298985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Implementation Plan – RACI Chart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D4E4C-855D-176B-14A6-04E6BB90553B}"/>
              </a:ext>
            </a:extLst>
          </p:cNvPr>
          <p:cNvSpPr txBox="1"/>
          <p:nvPr/>
        </p:nvSpPr>
        <p:spPr>
          <a:xfrm>
            <a:off x="4741334" y="6112933"/>
            <a:ext cx="27093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Note: Chart truncated for visibility</a:t>
            </a:r>
            <a:endParaRPr lang="en-US" sz="140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779B68F-0E24-AD91-3550-227CC16BE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44" b="773"/>
          <a:stretch/>
        </p:blipFill>
        <p:spPr>
          <a:xfrm>
            <a:off x="182088" y="1936821"/>
            <a:ext cx="9935994" cy="38047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2AE960C-31AA-AF79-FAFE-FF5D267EA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47" r="-71" b="738"/>
          <a:stretch/>
        </p:blipFill>
        <p:spPr>
          <a:xfrm>
            <a:off x="10167258" y="1936819"/>
            <a:ext cx="1792244" cy="38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9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E6EBF-C3E5-E5E3-3C53-833755D1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58" y="1967266"/>
            <a:ext cx="281692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</a:rPr>
              <a:t>Implementation Plan – PERT Analysis</a:t>
            </a:r>
            <a:endParaRPr lang="en-US" sz="2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1C264-9AFD-C789-0FD7-AB366309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90850" y="6441746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EPM Spring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ECD26-00A7-1FBC-0889-D625237B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81" y="773892"/>
            <a:ext cx="7315200" cy="1325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E5E01-9EE4-7B9D-2B7D-9FCB86969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681" y="2471151"/>
            <a:ext cx="6400800" cy="350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7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C07F-6A69-296A-AC7E-D8D975C9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63BA16B9-5CC0-9F83-2630-1D84636115B1}"/>
              </a:ext>
            </a:extLst>
          </p:cNvPr>
          <p:cNvSpPr/>
          <p:nvPr/>
        </p:nvSpPr>
        <p:spPr>
          <a:xfrm>
            <a:off x="596298" y="298985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Implementation Plan – GANTT Chart</a:t>
            </a:r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32E01C74-02F3-65E2-6118-555057219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74" y="1485100"/>
            <a:ext cx="7681355" cy="48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AC739-49DE-08BA-19EA-FCA4B2DD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11181EE-F136-952E-E5A1-2FC513B4AFCD}"/>
              </a:ext>
            </a:extLst>
          </p:cNvPr>
          <p:cNvSpPr/>
          <p:nvPr/>
        </p:nvSpPr>
        <p:spPr>
          <a:xfrm>
            <a:off x="596298" y="298985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Risk Analysis – Qualitative &amp; Quantitative Analyses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8B262-E900-76B4-6482-6C0171564615}"/>
              </a:ext>
            </a:extLst>
          </p:cNvPr>
          <p:cNvSpPr txBox="1"/>
          <p:nvPr/>
        </p:nvSpPr>
        <p:spPr>
          <a:xfrm>
            <a:off x="1389012" y="1702962"/>
            <a:ext cx="9413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Top 10 Risks</a:t>
            </a:r>
          </a:p>
          <a:p>
            <a:r>
              <a:rPr lang="en-US" sz="2000"/>
              <a:t>1. Project schedule slippage </a:t>
            </a:r>
          </a:p>
          <a:p>
            <a:r>
              <a:rPr lang="en-US" sz="2000"/>
              <a:t>2. Cost creep (labor)</a:t>
            </a:r>
          </a:p>
          <a:p>
            <a:r>
              <a:rPr lang="en-US" sz="2000"/>
              <a:t>3. Resource allocation – workspace being renovated required sooner/earlier </a:t>
            </a:r>
          </a:p>
          <a:p>
            <a:r>
              <a:rPr lang="en-US" sz="2000"/>
              <a:t>4. Resource allocation – contractors’ availability </a:t>
            </a:r>
          </a:p>
          <a:p>
            <a:r>
              <a:rPr lang="en-US" sz="2000"/>
              <a:t>5. Building requirements grandfathered into building code</a:t>
            </a:r>
          </a:p>
          <a:p>
            <a:r>
              <a:rPr lang="en-US" sz="2000"/>
              <a:t>6. Cost creep (raw materials)</a:t>
            </a:r>
          </a:p>
          <a:p>
            <a:r>
              <a:rPr lang="en-US" sz="2000"/>
              <a:t>7. Disruption to company day to day business from construction</a:t>
            </a:r>
          </a:p>
          <a:p>
            <a:r>
              <a:rPr lang="en-US" sz="2000"/>
              <a:t>8. Weather impact on construction </a:t>
            </a:r>
          </a:p>
          <a:p>
            <a:r>
              <a:rPr lang="en-US" sz="2000"/>
              <a:t>9. Scope creep – company asks for additional capabilities </a:t>
            </a:r>
          </a:p>
          <a:p>
            <a:r>
              <a:rPr lang="en-US" sz="2000"/>
              <a:t>10. Budget cuts – company decides to lower project scope/cost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9891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AC739-49DE-08BA-19EA-FCA4B2DD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EPM Spring 2023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11181EE-F136-952E-E5A1-2FC513B4AFCD}"/>
              </a:ext>
            </a:extLst>
          </p:cNvPr>
          <p:cNvSpPr/>
          <p:nvPr/>
        </p:nvSpPr>
        <p:spPr>
          <a:xfrm>
            <a:off x="596298" y="298985"/>
            <a:ext cx="11459344" cy="1024489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Risk Analysis – Qualitative Analysis 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256A5D71-7B75-664E-7AD0-172DDD7B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22" y="2084242"/>
            <a:ext cx="10070556" cy="2860734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A7B5E-9D2C-229D-A97B-AFD0A70049D8}"/>
              </a:ext>
            </a:extLst>
          </p:cNvPr>
          <p:cNvSpPr txBox="1"/>
          <p:nvPr/>
        </p:nvSpPr>
        <p:spPr>
          <a:xfrm>
            <a:off x="5690259" y="5195454"/>
            <a:ext cx="12686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Risk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Proposal to Renovate the Engineering Workspaces at XYZ Company Headquarters</vt:lpstr>
      <vt:lpstr>PowerPoint Presentation</vt:lpstr>
      <vt:lpstr>Project Organizational Structures </vt:lpstr>
      <vt:lpstr>PowerPoint Presentation</vt:lpstr>
      <vt:lpstr>PowerPoint Presentation</vt:lpstr>
      <vt:lpstr>Implementation Plan – PERT Analysis</vt:lpstr>
      <vt:lpstr>PowerPoint Presentation</vt:lpstr>
      <vt:lpstr>PowerPoint Presentation</vt:lpstr>
      <vt:lpstr>PowerPoint Presentation</vt:lpstr>
      <vt:lpstr>Risk Analysis  - Quantitative Analysis</vt:lpstr>
      <vt:lpstr>PowerPoint Presentation</vt:lpstr>
      <vt:lpstr>Financial Plan &amp; Resource Allocation</vt:lpstr>
      <vt:lpstr>Conclusion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2023-04-12T12:12:43Z</dcterms:created>
  <dcterms:modified xsi:type="dcterms:W3CDTF">2023-04-22T22:35:58Z</dcterms:modified>
</cp:coreProperties>
</file>